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  <p:sldId id="256" r:id="rId7"/>
    <p:sldId id="258" r:id="rId8"/>
    <p:sldId id="260" r:id="rId9"/>
    <p:sldId id="261" r:id="rId10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436093" val="960" rev64="64" revOS="3"/>
      <pr:smFileRevision xmlns:pr="smNativeData" dt="1555436093" val="0"/>
      <pr:guideOptions xmlns:pr="smNativeData" dt="1555436093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676408255" cy="-16764082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PRK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17649D-D3AA-4292-E4AF-25C72AE11270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C125E9-A78A-94D3-C479-51866B373204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D821FB-B585-8DD7-CB60-43826F2E3D16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927E429-67A4-7212-EA9F-9147AAD11CC4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PRK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7D7B3F1-BFBA-8245-F46F-4910FD21021C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PRK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w3qX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ACF311A-54A7-9AC7-E977-A2927F391FF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PRK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PRK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PRK2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oZpV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PRK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g+R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/m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2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y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A5C20EB-A5F7-09D6-B9E4-53836EAA4F06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YU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8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8F0E3FB-B595-A515-DB48-4340AD062D16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JH3g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5LbT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2DDCAB-E5AA-782A-E495-137F92DB1246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1J4V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PRK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pJiG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im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1Eon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hHso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D437DF6-B8E0-168B-AEFB-4EDE33B5581B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PRK2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PRK2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5EQi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435ED09-4799-601B-D78D-B14EA3C321E4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tlc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6" name="Rectangle 6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78C4F2D4-9A95-9104-DB7C-6C51BC322D39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BAAAqwkAAAg0AAAmFgAAEAAAACYAAAAIAAAAv58AAAAAAAA="/>
              </a:ext>
            </a:extLst>
          </p:cNvSpPr>
          <p:nvPr>
            <p:ph type="ctrTitle" idx="4294967295"/>
          </p:nvPr>
        </p:nvSpPr>
        <p:spPr>
          <a:xfrm>
            <a:off x="685800" y="1571625"/>
            <a:ext cx="7772400" cy="20288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5400"/>
              <a:t>Two Problems involving Square Numbers</a:t>
            </a:r>
            <a:endParaRPr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BAAAowIAAAg0AABDEAAAEAAAACYAAAAIAAAAv58AAAAAAAA="/>
              </a:ext>
            </a:extLst>
          </p:cNvSpPr>
          <p:nvPr>
            <p:ph type="ctrTitle" idx="4294967295"/>
          </p:nvPr>
        </p:nvSpPr>
        <p:spPr>
          <a:xfrm>
            <a:off x="685800" y="428625"/>
            <a:ext cx="7772400" cy="2214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2400">
                <a:latin typeface="Kristen ITC" pitchFamily="2" charset="0"/>
                <a:ea typeface="Kristen ITC" pitchFamily="2" charset="0"/>
                <a:cs typeface="Kristen ITC" pitchFamily="2" charset="0"/>
              </a:rPr>
              <a:t>Malvern United Football Club have 18 squad members.  Each player is numbered from 1 to 18.</a:t>
            </a:r>
            <a:br/>
            <a:r>
              <a:rPr sz="2400">
                <a:latin typeface="Kristen ITC" pitchFamily="2" charset="0"/>
                <a:ea typeface="Kristen ITC" pitchFamily="2" charset="0"/>
                <a:cs typeface="Kristen ITC" pitchFamily="2" charset="0"/>
              </a:rPr>
              <a:t>At training they all wear their squad numbers and have to train with a partner.  The coach is a keen mathematician and sets the following rule:</a:t>
            </a:r>
            <a:endParaRPr sz="2400">
              <a:latin typeface="Kristen ITC" pitchFamily="2" charset="0"/>
              <a:ea typeface="Kristen ITC" pitchFamily="2" charset="0"/>
              <a:cs typeface="Kristen ITC" pitchFamily="2" charset="0"/>
            </a:endParaRPr>
          </a:p>
        </p:txBody>
      </p:sp>
      <p:sp>
        <p:nvSpPr>
          <p:cNvPr id="3" name="Rectangle 4"/>
          <p:cNvSpPr>
            <a:extLst>
              <a:ext uri="smNativeData">
                <pr:smNativeData xmlns:pr="smNativeData" val="SMDATA_13_PRK2XBMAAAAlAAAAZA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nHA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AgAA4RIAAFA3AAA8FwAAECAAACYAAAAIAAAA//////////8="/>
              </a:ext>
            </a:extLst>
          </p:cNvSpPr>
          <p:nvPr/>
        </p:nvSpPr>
        <p:spPr>
          <a:xfrm>
            <a:off x="395605" y="3068955"/>
            <a:ext cx="8595995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>
                <a:solidFill>
                  <a:srgbClr val="FF0000"/>
                </a:solidFill>
                <a:latin typeface="Kristen ITC" pitchFamily="2" charset="0"/>
                <a:ea typeface="Kristen ITC" pitchFamily="2" charset="0"/>
                <a:cs typeface="Kristen ITC" pitchFamily="2" charset="0"/>
              </a:rPr>
              <a:t>The two partner’s squad numbers must add up to a square number.</a:t>
            </a:r>
            <a:br/>
            <a:endParaRPr sz="2000">
              <a:solidFill>
                <a:srgbClr val="FF0000"/>
              </a:solidFill>
              <a:latin typeface="Kristen ITC" pitchFamily="2" charset="0"/>
              <a:ea typeface="Kristen ITC" pitchFamily="2" charset="0"/>
              <a:cs typeface="Kristen ITC" pitchFamily="2" charset="0"/>
            </a:endParaRPr>
          </a:p>
        </p:txBody>
      </p:sp>
      <p:sp>
        <p:nvSpPr>
          <p:cNvPr id="4" name="Rectangle 5"/>
          <p:cNvSpPr>
            <a:extLst>
              <a:ext uri="smNativeData">
                <pr:smNativeData xmlns:pr="smNativeData" val="SMDATA_13_PRK2XBMAAAAlAAAAZA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z/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AAAA8RgAAL04AAANHgAAECAAACYAAAAIAAAA//////////8="/>
              </a:ext>
            </a:extLst>
          </p:cNvSpPr>
          <p:nvPr/>
        </p:nvSpPr>
        <p:spPr>
          <a:xfrm>
            <a:off x="111125" y="4054475"/>
            <a:ext cx="9112250" cy="8305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>
                <a:solidFill>
                  <a:schemeClr val="tx2"/>
                </a:solidFill>
                <a:latin typeface="Kristen ITC" pitchFamily="2" charset="0"/>
                <a:ea typeface="Kristen ITC" pitchFamily="2" charset="0"/>
                <a:cs typeface="Kristen ITC" pitchFamily="2" charset="0"/>
              </a:rPr>
              <a:t>Everyone has a partner.  </a:t>
            </a:r>
            <a:endParaRPr sz="2400">
              <a:solidFill>
                <a:schemeClr val="tx2"/>
              </a:solidFill>
              <a:latin typeface="Kristen ITC" pitchFamily="2" charset="0"/>
              <a:ea typeface="Kristen ITC" pitchFamily="2" charset="0"/>
              <a:cs typeface="Kristen ITC" pitchFamily="2" charset="0"/>
            </a:endParaRPr>
          </a:p>
          <a:p>
            <a:pPr algn="ctr"/>
            <a:r>
              <a:rPr sz="2400">
                <a:solidFill>
                  <a:schemeClr val="tx2"/>
                </a:solidFill>
                <a:latin typeface="Kristen ITC" pitchFamily="2" charset="0"/>
                <a:ea typeface="Kristen ITC" pitchFamily="2" charset="0"/>
                <a:cs typeface="Kristen ITC" pitchFamily="2" charset="0"/>
              </a:rPr>
              <a:t>Your challenge is to find which numbers must be paired up.</a:t>
            </a:r>
            <a:endParaRPr sz="2400">
              <a:solidFill>
                <a:schemeClr val="tx2"/>
              </a:solidFill>
              <a:latin typeface="Kristen ITC" pitchFamily="2" charset="0"/>
              <a:ea typeface="Kristen ITC" pitchFamily="2" charset="0"/>
              <a:cs typeface="Kristen ITC" pitchFamily="2" charset="0"/>
            </a:endParaRPr>
          </a:p>
        </p:txBody>
      </p:sp>
      <p:pic>
        <p:nvPicPr>
          <p:cNvPr id="5" name="Picture 6" descr="j0299763"/>
          <p:cNvPicPr>
            <a:picLocks noChangeAspect="1"/>
            <a:extLst>
              <a:ext uri="smNativeData">
                <pr:smNativeData xmlns:pr="smNativeData" val="SMDATA_15_PRK2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lRgAAH8hAAD3HwAAlS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996055" y="5445125"/>
            <a:ext cx="1200150" cy="9893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125,0.2665; 0.25,0.4; 0.375,0.465; 0.5,0.5; 0.625,0.535; 0.75,0.6; 0.875,0.7335; 1.0,1.0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125,0.2665; 0.25,0.4; 0.375,0.465; 0.5,0.5; 0.625,0.535; 0.75,0.6; 0.875,0.7335; 1.0,1.0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.0,0.0; 0.125,0.2665; 0.25,0.4; 0.375,0.465; 0.5,0.5; 0.625,0.535; 0.75,0.6; 0.875,0.7335; 1.0,1.0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Effect transition="in" filter="wipe(down)">
                                      <p:cBhvr>
                                        <p:cTn id="47" dur="58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4" grpId="0" animBg="1" advAuto="0"/>
      <p:bldP spid="5" grpId="0" animBg="1" advAuto="0"/>
    </p:bldLst>
    <p:extLst>
      <p:ext uri="smNativeData">
        <pr:smNativeData xmlns:pr="smNativeData" val="PRK2XAQAAAAFAAAA/f///wEAAAA6AAAAAAAAAAABAAAAAAAAAAAAAA4AAAD9////AQAAACMAAAAAAAAAAAAAAAAAAAAAAAAAFgAAAP3///8BAAAAOgAAAAAAAAAAAQAAAAAAAAAAAAAfAAAA/f///wEAAAAaAAAAAAAAAAAAAAAAAAAAAAAAAA==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YQM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549275"/>
            <a:ext cx="8229600" cy="8686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>
                <a:latin typeface="Kristen ITC" pitchFamily="2" charset="0"/>
                <a:ea typeface="Kristen ITC" pitchFamily="2" charset="0"/>
                <a:cs typeface="Kristen ITC" pitchFamily="2" charset="0"/>
              </a:rPr>
              <a:t>The solution is …</a:t>
            </a:r>
            <a:endParaRPr>
              <a:latin typeface="Kristen ITC" pitchFamily="2" charset="0"/>
              <a:ea typeface="Kristen ITC" pitchFamily="2" charset="0"/>
              <a:cs typeface="Kristen ITC" pitchFamily="2" charset="0"/>
            </a:endParaRPr>
          </a:p>
        </p:txBody>
      </p:sp>
      <p:sp>
        <p:nvSpPr>
          <p:cNvPr id="3" name="Rectangle 5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OBwAAkQ0AAKgbAACwJQAAEAAAACYAAAAIAAAAv58AAAAAAAA="/>
              </a:ext>
            </a:extLst>
          </p:cNvSpPr>
          <p:nvPr>
            <p:ph type="body" sz="half" idx="4294967295"/>
          </p:nvPr>
        </p:nvSpPr>
        <p:spPr>
          <a:xfrm>
            <a:off x="1187450" y="2205355"/>
            <a:ext cx="3308350" cy="392112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>
              <a:spcBef>
                <a:spcPts val="0"/>
              </a:spcBef>
            </a:pPr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 and 15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 and 14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 and 13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 and 12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 and 11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4" name="Rectangle 6"/>
          <p:cNvSpPr>
            <a:spLocks noGrp="1" noChangeArrowheads="1"/>
            <a:extLst>
              <a:ext uri="smNativeData">
                <pr:smNativeData xmlns:pr="smNativeData" val="SMDATA_13_PRK2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YHAAAkQ0AAPIwAACwJQAAEAAAACYAAAAIAAAAv58AAAAAAAA="/>
              </a:ext>
            </a:extLst>
          </p:cNvSpPr>
          <p:nvPr>
            <p:ph type="body" sz="half" idx="4294967295"/>
          </p:nvPr>
        </p:nvSpPr>
        <p:spPr>
          <a:xfrm>
            <a:off x="4648200" y="2205355"/>
            <a:ext cx="3308350" cy="392112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algn="r">
              <a:spcBef>
                <a:spcPts val="0"/>
              </a:spcBef>
            </a:pPr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6 and 10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r"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 and 18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r"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8 and 17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r"/>
            <a:r>
              <a:rPr sz="4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9 and 16</a:t>
            </a:r>
            <a:endParaRPr sz="40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</p:bldLst>
    <p:extLst>
      <p:ext uri="smNativeData">
        <pr:smNativeData xmlns:pr="smNativeData" val="PRK2XAIAAAAFAAAA/f///wEAAAADAAAACgAAAAAAAAAAAAAAAAAAAAgAAAD9////AQAAAAMAAAAKAAAAAAAAAAAAAAAAAAAA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3 children"/>
          <p:cNvPicPr>
            <a:picLocks noChangeAspect="1"/>
            <a:extLst>
              <a:ext uri="smNativeData">
                <pr:smNativeData xmlns:pr="smNativeData" val="SMDATA_15_PRK2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ZAAAAJYO//8JEAAA8B3//x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-39244270"/>
            <a:ext cx="2543175" cy="24955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" name="Picture 3" descr="http://nrich.maths.org/content/02/07/penta1/image2.gif"/>
          <p:cNvPicPr>
            <a:picLocks noChangeAspect="1"/>
            <a:extLst>
              <a:ext uri="smNativeData">
                <pr:smNativeData xmlns:pr="smNativeData" val="SMDATA_15_PRK2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QMAANxZ//9FCQAARWn//x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" y="-27007820"/>
            <a:ext cx="952500" cy="25050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 4"/>
          <p:cNvSpPr>
            <a:extLst>
              <a:ext uri="smNativeData">
                <pr:smNativeData xmlns:pr="smNativeData" val="SMDATA_13_PRK2XBMAAAAlAAAAZAAAAE0AAAAAAAAAAAAAAAAAAAAAA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IAL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AAAAMwIAAO82AAAtJgAAECAAACYAAAAIAAAA//////////8="/>
              </a:ext>
            </a:extLst>
          </p:cNvSpPr>
          <p:nvPr/>
        </p:nvSpPr>
        <p:spPr>
          <a:xfrm>
            <a:off x="142875" y="357505"/>
            <a:ext cx="8787130" cy="5848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>
              <a:spcBef>
                <a:spcPts val="0"/>
              </a:spcBef>
            </a:pPr>
            <a:r>
              <a:rPr sz="2000"/>
              <a:t>Mrs Morgan, the class's teacher, pinned numbers onto the backs of three children: Mona, Bob and Jamie.</a:t>
            </a:r>
            <a:endParaRPr sz="2000"/>
          </a:p>
          <a:p>
            <a:pPr/>
            <a:r>
              <a:rPr sz="2000"/>
              <a:t>  </a:t>
            </a:r>
            <a:endParaRPr sz="2000"/>
          </a:p>
          <a:p>
            <a:pPr/>
            <a:r>
              <a:rPr sz="2000"/>
              <a:t>"Now", she said, "Those three numbers add to a </a:t>
            </a:r>
            <a:endParaRPr sz="2000"/>
          </a:p>
          <a:p>
            <a:pPr/>
            <a:r>
              <a:rPr sz="2000"/>
              <a:t>special kind of number. What is it?"</a:t>
            </a:r>
            <a:endParaRPr sz="2000"/>
          </a:p>
          <a:p>
            <a:pPr/>
            <a:r>
              <a:rPr sz="2000"/>
              <a:t>    </a:t>
            </a:r>
            <a:endParaRPr sz="2000"/>
          </a:p>
          <a:p>
            <a:pPr/>
            <a:r>
              <a:rPr sz="2000"/>
              <a:t>Michael put his hand up.</a:t>
            </a:r>
            <a:endParaRPr sz="2000"/>
          </a:p>
          <a:p>
            <a:pPr/>
            <a:r>
              <a:rPr sz="2000"/>
              <a:t>"It's a square number", he answered.</a:t>
            </a:r>
            <a:endParaRPr sz="2000"/>
          </a:p>
          <a:p>
            <a:pPr>
              <a:defRPr sz="2000"/>
            </a:pPr>
          </a:p>
          <a:p>
            <a:pPr/>
            <a:r>
              <a:rPr sz="2000"/>
              <a:t>"Correct", smiled Mrs Morgan.</a:t>
            </a:r>
            <a:endParaRPr sz="2000"/>
          </a:p>
          <a:p>
            <a:pPr>
              <a:defRPr sz="2000"/>
            </a:pPr>
          </a:p>
          <a:p>
            <a:pPr/>
            <a:r>
              <a:rPr sz="2000"/>
              <a:t>"Oh!" exclaimed Mona, "The two numbers I can see also add to a square!“</a:t>
            </a:r>
            <a:endParaRPr sz="2000"/>
          </a:p>
          <a:p>
            <a:pPr>
              <a:defRPr sz="2000"/>
            </a:pPr>
          </a:p>
          <a:p>
            <a:pPr/>
            <a:r>
              <a:rPr sz="2000"/>
              <a:t>"And me!" called out Bob, "The two numbers I can see add to a square too!“</a:t>
            </a:r>
            <a:endParaRPr sz="2000"/>
          </a:p>
          <a:p>
            <a:pPr>
              <a:defRPr sz="2000"/>
            </a:pPr>
          </a:p>
          <a:p>
            <a:pPr/>
            <a:r>
              <a:rPr sz="2000"/>
              <a:t>"Oh dear", said Jamie disappointedly, "the two numbers I can see don't add to a square! It's either </a:t>
            </a:r>
            <a:r>
              <a:rPr sz="2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5</a:t>
            </a:r>
            <a:r>
              <a:rPr sz="2000"/>
              <a:t> too little or </a:t>
            </a:r>
            <a:r>
              <a:rPr sz="2000">
                <a:latin typeface="Times New Roman" pitchFamily="1" charset="0"/>
                <a:ea typeface="Times New Roman" pitchFamily="1" charset="0"/>
                <a:cs typeface="Times New Roman" pitchFamily="1" charset="0"/>
              </a:rPr>
              <a:t>6</a:t>
            </a:r>
            <a:r>
              <a:rPr sz="2000"/>
              <a:t> too big!“</a:t>
            </a:r>
            <a:endParaRPr sz="2000"/>
          </a:p>
          <a:p>
            <a:pPr>
              <a:defRPr sz="2000"/>
            </a:pPr>
          </a:p>
          <a:p>
            <a:pPr/>
            <a:r>
              <a:rPr sz="2000"/>
              <a:t>What numbers did the three children have on their backs?</a:t>
            </a:r>
            <a:endParaRPr sz="2000"/>
          </a:p>
        </p:txBody>
      </p:sp>
      <p:pic>
        <p:nvPicPr>
          <p:cNvPr id="5" name="Picture 5" descr="3 children"/>
          <p:cNvPicPr>
            <a:picLocks noChangeAspect="1"/>
            <a:extLst>
              <a:ext uri="smNativeData">
                <pr:smNativeData xmlns:pr="smNativeData" val="SMDATA_15_PRK2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pAGQ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ZAAAAJYO//8JEAAA8B3//x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-39244270"/>
            <a:ext cx="2543175" cy="24955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 6" descr="http://nrich.maths.org/content/02/07/penta1/image2.gif"/>
          <p:cNvPicPr>
            <a:picLocks noChangeAspect="1"/>
            <a:extLst>
              <a:ext uri="smNativeData">
                <pr:smNativeData xmlns:pr="smNativeData" val="SMDATA_15_PRK2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aQMAANxZ//9FCQAARWn//x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" y="-27007820"/>
            <a:ext cx="952500" cy="25050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 8" descr="3 children"/>
          <p:cNvPicPr>
            <a:picLocks noChangeAspect="1"/>
            <a:extLst>
              <a:ext uri="smNativeData">
                <pr:smNativeData xmlns:pr="smNativeData" val="SMDATA_15_PRK2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CSQAAEYFAACdNQAAhR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857875" y="857250"/>
            <a:ext cx="2857500" cy="28035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" name="TextBox 11"/>
          <p:cNvSpPr txBox="1">
            <a:extLst>
              <a:ext uri="smNativeData">
                <pr:smNativeData xmlns:pr="smNativeData" val="SMDATA_13_PRK2XBMAAAAlAAAAEgAAAE0AAAAAkAAAAEgAAACQAAAASAAAAAAAAAAAAAAAAAAAAAEAAABQAAAAAAAAAAAA4D8AAAAAAADgPwAAAAAAAOA/AAAAAAAA4D8AAAAAAADgPwAAAAAAAOA/AAAAAAAA4D8AAAAAAADgPwAAAAAAAOA/AAAAAAAA4D8CAAAAjAAAAAEAAAADAAAAvLy8AO3t7QAAAAAAAAAAAAAAAAAAAAAAAAAAAAAAAAAAAAAAeAAAAAEAAABAAAAAAAAAAJz///8OAQAAAAAAAAEAAAAjAAAA0NDQ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QAAAAAAAAAHAAAAAAAAAAEAAAAAAAAAPgAAAAAAAAAfAAAAZAAAAGQAAAAAAAAAy8vLAD4AAAAAAAAAHwAAAGQAAABkAAAAAAAAABcAAAAUAAAAAAAAAAAAAAD/fwAA/38AAAAAAAAJAAAABAAAAAAAAAAMAAAAEAAAAAAAAAAAAAAAAAAAAAAAAAAeAAAAaAAAAAAAAAAAAAAAAAAAAAAAAAAAAAAAECcAABAnAAAAAAAAAAAAAAAAAAAAAAAAAAAAAAAAAAAAAAAAAAAAABQAAAAAAAAAwMD/AAAAAABkAAAAMgAAAAAAAABkAAAAAAAAAH9/fwAKAAAAHwAAAFQAAAC8vLwA7e3tANDQ0AAAAAAAAAAAAAAAAAAAAAAAAAAAAAAAAAAAAAAAAAAAAH9/fwAAAAAAy8vLAMDA/wB/f38AAAAAAAAAAAAAAAAAAAAAAAAAAAAhAAAAGAAAABQAAACCKwAA1yEAAO82AAA5KQAAECAAACYAAAAIAAAA//////////8="/>
              </a:ext>
            </a:extLst>
          </p:cNvSpPr>
          <p:nvPr/>
        </p:nvSpPr>
        <p:spPr>
          <a:xfrm>
            <a:off x="7072630" y="5501005"/>
            <a:ext cx="1857375" cy="1200150"/>
          </a:xfrm>
          <a:prstGeom prst="rect">
            <a:avLst/>
          </a:prstGeom>
          <a:gradFill flip="none" rotWithShape="0"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5400000" scaled="0"/>
            <a:tileRect/>
          </a:gra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>
            <a:outerShdw blurRad="12700" dist="19685" dir="540000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>
                <a:solidFill>
                  <a:srgbClr val="000000"/>
                </a:solidFill>
              </a:rPr>
              <a:t>Every number is less than 40 including the square numbers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  <a:extLst>
              <a:ext uri="smNativeData">
                <pr:smNativeData xmlns:pr="smNativeData" val="SMDATA_13_PRK2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M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549275"/>
            <a:ext cx="8229600" cy="8686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>
                <a:latin typeface="Kristen ITC" pitchFamily="2" charset="0"/>
                <a:ea typeface="Kristen ITC" pitchFamily="2" charset="0"/>
                <a:cs typeface="Kristen ITC" pitchFamily="2" charset="0"/>
              </a:rPr>
              <a:t>The solution is …</a:t>
            </a:r>
            <a:endParaRPr>
              <a:latin typeface="Kristen ITC" pitchFamily="2" charset="0"/>
              <a:ea typeface="Kristen ITC" pitchFamily="2" charset="0"/>
              <a:cs typeface="Kristen ITC" pitchFamily="2" charset="0"/>
            </a:endParaRPr>
          </a:p>
        </p:txBody>
      </p:sp>
      <p:sp>
        <p:nvSpPr>
          <p:cNvPr id="3" name="TextBox 18"/>
          <p:cNvSpPr txBox="1">
            <a:extLst>
              <a:ext uri="smNativeData">
                <pr:smNativeData xmlns:pr="smNativeData" val="SMDATA_13_PRK2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EAwAAyggAANszAABwKwAAECAAACYAAAAIAAAA//////////8="/>
              </a:ext>
            </a:extLst>
          </p:cNvSpPr>
          <p:nvPr/>
        </p:nvSpPr>
        <p:spPr>
          <a:xfrm>
            <a:off x="571500" y="1428750"/>
            <a:ext cx="7858125" cy="5632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Jamie’s answer indicates that Mona and Bob’s numbers add up to 31, so the other number must be 5 to make 36.</a:t>
            </a:r>
          </a:p>
          <a:p>
            <a:pPr/>
          </a:p>
          <a:p>
            <a:pPr/>
            <a:r>
              <a:t>So </a:t>
            </a:r>
            <a:r>
              <a:rPr sz="2400">
                <a:solidFill>
                  <a:srgbClr val="C00000"/>
                </a:solidFill>
              </a:rPr>
              <a:t>Jamie = 5</a:t>
            </a:r>
            <a:endParaRPr>
              <a:solidFill>
                <a:srgbClr val="C00000"/>
              </a:solidFill>
            </a:endParaRPr>
          </a:p>
          <a:p>
            <a:pPr/>
          </a:p>
          <a:p>
            <a:pPr/>
            <a:r>
              <a:t>If Mona = x and Bob = y</a:t>
            </a:r>
          </a:p>
          <a:p>
            <a:pPr/>
          </a:p>
          <a:p>
            <a:pPr/>
            <a:r>
              <a:t>Then x + 5 = square number               </a:t>
            </a:r>
          </a:p>
          <a:p>
            <a:pPr/>
            <a:r>
              <a:t>y + 5 = square number</a:t>
            </a:r>
          </a:p>
          <a:p>
            <a:pPr/>
            <a:r>
              <a:t>And x + y = 31</a:t>
            </a:r>
          </a:p>
          <a:p>
            <a:pPr/>
          </a:p>
          <a:p>
            <a:pPr/>
            <a:r>
              <a:rPr sz="2400">
                <a:solidFill>
                  <a:srgbClr val="C00000"/>
                </a:solidFill>
              </a:rPr>
              <a:t>Mona = 11</a:t>
            </a:r>
            <a:endParaRPr sz="2400">
              <a:solidFill>
                <a:srgbClr val="C00000"/>
              </a:solidFill>
            </a:endParaRPr>
          </a:p>
          <a:p>
            <a:pPr>
              <a:defRPr sz="2400">
                <a:solidFill>
                  <a:srgbClr val="C00000"/>
                </a:solidFill>
              </a:defRPr>
            </a:pPr>
          </a:p>
          <a:p>
            <a:pPr/>
            <a:r>
              <a:rPr sz="2400">
                <a:solidFill>
                  <a:srgbClr val="C00000"/>
                </a:solidFill>
              </a:rPr>
              <a:t>Bob = 20</a:t>
            </a:r>
            <a:endParaRPr sz="2400">
              <a:solidFill>
                <a:srgbClr val="C00000"/>
              </a:solidFill>
            </a:endParaRPr>
          </a:p>
          <a:p>
            <a:pPr>
              <a:defRPr sz="2400">
                <a:solidFill>
                  <a:srgbClr val="C00000"/>
                </a:solidFill>
              </a:defRPr>
            </a:pPr>
          </a:p>
          <a:p>
            <a:pPr/>
            <a:r>
              <a:rPr sz="2000"/>
              <a:t>Or Bob = 11 and Mona = 20</a:t>
            </a:r>
            <a:endParaRPr sz="2000"/>
          </a:p>
          <a:p>
            <a:pPr/>
          </a:p>
          <a:p>
            <a:p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</p:bldLst>
    <p:extLst>
      <p:ext uri="smNativeData">
        <pr:smNativeData xmlns:pr="smNativeData" val="PRK2XAEAAAAFAAAA/f///wEAAAADAAAACg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Melchester United Football Club have 18 squad members.  Each player is numbered from 1 to 18. At training they all wear their squad numbers and have to train with a partner.  To decide who are partners there is a simple rule:</dc:title>
  <dc:subject/>
  <dc:creator>Matthew</dc:creator>
  <cp:keywords/>
  <dc:description/>
  <cp:lastModifiedBy>apc</cp:lastModifiedBy>
  <cp:revision>0</cp:revision>
  <dcterms:created xsi:type="dcterms:W3CDTF">2019-04-16T16:34:20Z</dcterms:created>
  <dcterms:modified xsi:type="dcterms:W3CDTF">2019-04-16T16:34:53Z</dcterms:modified>
</cp:coreProperties>
</file>